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57" r:id="rId4"/>
    <p:sldId id="258" r:id="rId5"/>
    <p:sldId id="260" r:id="rId7"/>
    <p:sldId id="261" r:id="rId8"/>
    <p:sldId id="268" r:id="rId9"/>
    <p:sldId id="270" r:id="rId10"/>
    <p:sldId id="272" r:id="rId11"/>
    <p:sldId id="276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  <a:srgbClr val="FFFFFF"/>
    <a:srgbClr val="BABABA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6939872518865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635" y="-93345"/>
            <a:ext cx="14796135" cy="70904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36900" y="2651125"/>
            <a:ext cx="3379470" cy="1371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003399"/>
                </a:solidFill>
                <a:latin typeface="思源黑体 Heavy" panose="020B0A00000000000000" charset="-122"/>
                <a:ea typeface="思源黑体 Heavy" panose="020B0A00000000000000" charset="-122"/>
              </a:rPr>
              <a:t>NEW9310</a:t>
            </a:r>
            <a:endParaRPr lang="zh-CN" altLang="en-US" sz="3200">
              <a:solidFill>
                <a:srgbClr val="003399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智能POS终端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1600">
                <a:latin typeface="思源黑体 Medium" panose="020B0600000000000000" charset="-122"/>
                <a:ea typeface="思源黑体 Medium" panose="020B0600000000000000" charset="-122"/>
              </a:rPr>
              <a:t>大屏幕设计，启迪未来</a:t>
            </a:r>
            <a:endParaRPr lang="zh-CN" altLang="en-US" sz="16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868285" y="843280"/>
            <a:ext cx="2976245" cy="24847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20" y="843280"/>
            <a:ext cx="2943225" cy="24574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430" y="843280"/>
            <a:ext cx="3042920" cy="51822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720" y="3568700"/>
            <a:ext cx="2943225" cy="24568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285" y="3568700"/>
            <a:ext cx="2976245" cy="24847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83410" y="4978400"/>
            <a:ext cx="183959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CPU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四核 Cortex A53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01920" y="2282825"/>
            <a:ext cx="183959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无线通信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4G/3G/2G/WIFI/蓝牙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36610" y="5105400"/>
            <a:ext cx="183959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电池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3.8V/3000mAh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01920" y="5160645"/>
            <a:ext cx="183959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双摄像头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前置：2MP 后置：5MP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36610" y="2392045"/>
            <a:ext cx="183959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高清触摸屏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6.5英寸高清屏幕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097530" y="-774700"/>
            <a:ext cx="17659350" cy="77095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492375" y="692785"/>
            <a:ext cx="7077710" cy="1325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性能强大，体验卓越</a:t>
            </a:r>
            <a:endParaRPr lang="zh-CN" altLang="en-US" sz="3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更强大的四核1.4G处理器使交易无缝运行，比以往任何时候都快。</a:t>
            </a:r>
            <a:endParaRPr lang="zh-CN" altLang="en-US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338580" y="2072005"/>
            <a:ext cx="220472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超长续航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8580" y="2773680"/>
            <a:ext cx="3927475" cy="545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3.8V/3000mAh可充电电池确保NEW9310一次充电即可顺利处理业务一整天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1345" y="517525"/>
            <a:ext cx="4404995" cy="58223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38580" y="3302635"/>
            <a:ext cx="220472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3000mAh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38580" y="3942715"/>
            <a:ext cx="3561715" cy="365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latin typeface="思源黑体 Light" panose="020B0300000000000000" charset="-122"/>
                <a:ea typeface="思源黑体 Light" panose="020B0300000000000000" charset="-122"/>
              </a:rPr>
              <a:t>电池</a:t>
            </a:r>
            <a:endParaRPr lang="zh-CN" altLang="en-US" sz="16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52920" y="2295525"/>
            <a:ext cx="5150485" cy="572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思源黑体 Heavy" panose="020B0A00000000000000" charset="-122"/>
                <a:ea typeface="思源黑体 Heavy" panose="020B0A00000000000000" charset="-122"/>
              </a:rPr>
              <a:t>全面的通信和超强的信号</a:t>
            </a:r>
            <a:endParaRPr lang="zh-CN" altLang="en-US" sz="28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52920" y="2910840"/>
            <a:ext cx="4669155" cy="4800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借助安全的全连接解决方案，您可以通过4G/Wi-Fi/蓝牙等通讯方式，进行快速安全地支付或处理数据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825" y="518160"/>
            <a:ext cx="4404995" cy="5822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330" y="3672840"/>
            <a:ext cx="17907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16817147418103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12215" y="-17780"/>
            <a:ext cx="14864715" cy="68935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48690" y="2160905"/>
            <a:ext cx="515048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双摄像头</a:t>
            </a:r>
            <a:endParaRPr lang="zh-CN" altLang="en-US" sz="32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8690" y="2950845"/>
            <a:ext cx="4140835" cy="4800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BABABA"/>
                </a:solidFill>
                <a:latin typeface="思源黑体 Light" panose="020B0300000000000000" charset="-122"/>
                <a:ea typeface="思源黑体 Light" panose="020B0300000000000000" charset="-122"/>
              </a:rPr>
              <a:t>前置 2MP，后置 5MP，集成专业扫描模块，精准捕捉支付码所有细节，让支付更快更安全</a:t>
            </a:r>
            <a:endParaRPr lang="zh-CN" altLang="en-US" sz="1200">
              <a:solidFill>
                <a:srgbClr val="BABABA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8690" y="3852545"/>
            <a:ext cx="5150485" cy="1005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2</a:t>
            </a:r>
            <a:r>
              <a:rPr lang="en-US" altLang="zh-CN" sz="32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MP</a:t>
            </a:r>
            <a:r>
              <a:rPr lang="zh-CN" altLang="en-US" sz="32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       5</a:t>
            </a:r>
            <a:r>
              <a:rPr lang="en-US" altLang="zh-CN" sz="32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MP</a:t>
            </a:r>
            <a:r>
              <a:rPr lang="zh-CN" altLang="en-US" sz="32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 </a:t>
            </a:r>
            <a:endParaRPr lang="zh-CN" altLang="en-US" sz="32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1200">
                <a:solidFill>
                  <a:srgbClr val="FFFFFF"/>
                </a:solidFill>
                <a:latin typeface="思源黑体 Light" panose="020B0300000000000000" charset="-122"/>
                <a:ea typeface="思源黑体 Light" panose="020B0300000000000000" charset="-122"/>
              </a:rPr>
              <a:t>前置</a:t>
            </a:r>
            <a:r>
              <a:rPr lang="zh-CN" altLang="en-US" sz="1400">
                <a:solidFill>
                  <a:srgbClr val="FFFFFF"/>
                </a:solidFill>
                <a:latin typeface="思源黑体 Light" panose="020B0300000000000000" charset="-122"/>
                <a:ea typeface="思源黑体 Light" panose="020B0300000000000000" charset="-122"/>
              </a:rPr>
              <a:t>       </a:t>
            </a:r>
            <a:r>
              <a:rPr lang="zh-CN" altLang="en-US" sz="2400">
                <a:solidFill>
                  <a:srgbClr val="FFFFFF"/>
                </a:solidFill>
                <a:latin typeface="思源黑体 Light" panose="020B0300000000000000" charset="-122"/>
                <a:ea typeface="思源黑体 Light" panose="020B0300000000000000" charset="-122"/>
              </a:rPr>
              <a:t> </a:t>
            </a:r>
            <a:r>
              <a:rPr lang="zh-CN" altLang="en-US" sz="1600">
                <a:solidFill>
                  <a:srgbClr val="FFFFFF"/>
                </a:solidFill>
                <a:latin typeface="思源黑体 Light" panose="020B0300000000000000" charset="-122"/>
                <a:ea typeface="思源黑体 Light" panose="020B0300000000000000" charset="-122"/>
              </a:rPr>
              <a:t>                   </a:t>
            </a:r>
            <a:r>
              <a:rPr lang="zh-CN" altLang="en-US" sz="1400">
                <a:solidFill>
                  <a:srgbClr val="FFFFFF"/>
                </a:solidFill>
                <a:latin typeface="思源黑体 Light" panose="020B0300000000000000" charset="-122"/>
                <a:ea typeface="思源黑体 Light" panose="020B0300000000000000" charset="-122"/>
              </a:rPr>
              <a:t> </a:t>
            </a:r>
            <a:r>
              <a:rPr lang="zh-CN" altLang="en-US" sz="1200">
                <a:solidFill>
                  <a:srgbClr val="FFFFFF"/>
                </a:solidFill>
                <a:latin typeface="思源黑体 Light" panose="020B0300000000000000" charset="-122"/>
                <a:ea typeface="思源黑体 Light" panose="020B0300000000000000" charset="-122"/>
              </a:rPr>
              <a:t>后置</a:t>
            </a:r>
            <a:endParaRPr lang="zh-CN" altLang="en-US" sz="1200">
              <a:solidFill>
                <a:srgbClr val="FFFFFF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4" name="图片 13" descr="93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315" y="1623695"/>
            <a:ext cx="3595370" cy="43459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96925" y="441960"/>
            <a:ext cx="4605655" cy="5035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思源黑体 Heavy" panose="020B0A00000000000000" charset="-122"/>
                <a:ea typeface="思源黑体 Heavy" panose="020B0A00000000000000" charset="-122"/>
              </a:rPr>
              <a:t>支持多种支付方式，方便快捷</a:t>
            </a:r>
            <a:endParaRPr lang="zh-CN" altLang="en-US" sz="2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6925" y="945515"/>
            <a:ext cx="791972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支持磁条卡、IC卡、非接卡、手机NFC、扫码交易等多种支付方式。使支付变得简单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710" y="1623695"/>
            <a:ext cx="3499485" cy="20523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710" y="3911600"/>
            <a:ext cx="3499485" cy="20523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52010" y="1887855"/>
            <a:ext cx="100203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非接卡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52010" y="4251960"/>
            <a:ext cx="107315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手机NFC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1535" y="1887855"/>
            <a:ext cx="144780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扫码交易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315" y="3911600"/>
            <a:ext cx="3498850" cy="20516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315" y="1623695"/>
            <a:ext cx="3498850" cy="20516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450580" y="1887855"/>
            <a:ext cx="66675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IC卡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50580" y="4251960"/>
            <a:ext cx="88455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磁条卡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630420" y="440055"/>
            <a:ext cx="3197860" cy="5035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思源黑体 Heavy" panose="020B0A00000000000000" charset="-122"/>
                <a:ea typeface="思源黑体 Heavy" panose="020B0A00000000000000" charset="-122"/>
              </a:rPr>
              <a:t>支持多种支付场景</a:t>
            </a:r>
            <a:endParaRPr lang="zh-CN" altLang="en-US" sz="2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165" y="1325880"/>
            <a:ext cx="4008120" cy="20040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46780" y="3397885"/>
            <a:ext cx="521335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餐厅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94980" y="3397885"/>
            <a:ext cx="51054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书店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450" y="1325245"/>
            <a:ext cx="3985895" cy="19932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538220" y="5971540"/>
            <a:ext cx="79121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酒吧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895" y="3840480"/>
            <a:ext cx="4061460" cy="20307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919085" y="5971540"/>
            <a:ext cx="86233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自助餐厅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085" y="3840480"/>
            <a:ext cx="3985260" cy="19932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文本框 51"/>
          <p:cNvSpPr txBox="1"/>
          <p:nvPr/>
        </p:nvSpPr>
        <p:spPr>
          <a:xfrm>
            <a:off x="801370" y="141351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处理器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四核⾼速 Cortex-A53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01370" y="2552700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银行卡受理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磁卡阅读器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IC卡阅读器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⾮接触卡阅读器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01370" y="390017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物理接⼝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1×Type-C USB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01370" y="502602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储藏环境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温度: -20℃~60℃(-4℉~140℉)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湿度: 5%~95% (非冷凝)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668395" y="141351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OS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Asmart OS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668395" y="255270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通讯⽅式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4G、3G、2G、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WiFi、Bluetooth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668395" y="390017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卡槽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2×SIM+1×SAM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2×SIM +2×SAM（选配）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668395" y="502602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外型尺⼨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⻓×宽×⾼（mm):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167.5×76.5×16.8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522085" y="1413510"/>
            <a:ext cx="222377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存储器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1GB RAM+8GB ROM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2GB RAM+16GB ROM（选配）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522085" y="255270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卫星定位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GPS/BEIDOU/GLONASS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522085" y="390017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电源适配器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输⼊ : 100-240V AC, 50/60Hz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输出 : 5V DC, 1A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6522085" y="5026025"/>
            <a:ext cx="2540000" cy="1224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资质认证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PCI PTS 6X. , EMV L1&amp;L2,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EMV CL L1，quick pass，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TQM，CE，RoHS，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Visa PayWave，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MasterCard PayPass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386570" y="141351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显示屏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6.5"HD 720×1600分辨率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9386570" y="2552700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摄像头（选配）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前置摄像头：2 MP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后置摄像头：5 MP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识读 1D &amp; 2D 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9386570" y="390017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⼯作环境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温度: 0℃~50℃(32℉~122℉)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湿度: 10%~90% (非冷凝)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767080" y="1040765"/>
            <a:ext cx="10059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767080" y="342265"/>
            <a:ext cx="254000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技术指标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936</Words>
  <Application>WPS 演示</Application>
  <PresentationFormat>宽屏</PresentationFormat>
  <Paragraphs>127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Arial</vt:lpstr>
      <vt:lpstr>宋体</vt:lpstr>
      <vt:lpstr>Wingdings</vt:lpstr>
      <vt:lpstr>思源黑体 Heavy</vt:lpstr>
      <vt:lpstr>思源黑体 Medium</vt:lpstr>
      <vt:lpstr>思源黑体 Light</vt:lpstr>
      <vt:lpstr>微软雅黑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B311</cp:lastModifiedBy>
  <cp:revision>28</cp:revision>
  <dcterms:created xsi:type="dcterms:W3CDTF">2015-05-05T08:02:00Z</dcterms:created>
  <dcterms:modified xsi:type="dcterms:W3CDTF">2023-09-27T02:33:21Z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2052-10.8.0.5715</vt:lpwstr>
  </property>
</Properties>
</file>