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57" r:id="rId4"/>
    <p:sldId id="258" r:id="rId6"/>
    <p:sldId id="259" r:id="rId7"/>
    <p:sldId id="260" r:id="rId8"/>
    <p:sldId id="261" r:id="rId9"/>
    <p:sldId id="277" r:id="rId10"/>
    <p:sldId id="268" r:id="rId11"/>
    <p:sldId id="270" r:id="rId12"/>
    <p:sldId id="272" r:id="rId13"/>
    <p:sldId id="276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6F6"/>
    <a:srgbClr val="FFFFFF"/>
    <a:srgbClr val="BABABA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6866355389511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74675" y="-13335"/>
            <a:ext cx="13978890" cy="68846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59560" y="2663190"/>
            <a:ext cx="3379470" cy="14630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rgbClr val="003399"/>
                </a:solidFill>
                <a:latin typeface="思源黑体 Heavy" panose="020B0A00000000000000" charset="-122"/>
                <a:ea typeface="思源黑体 Heavy" panose="020B0A00000000000000" charset="-122"/>
              </a:rPr>
              <a:t>NEW7220</a:t>
            </a:r>
            <a:endParaRPr lang="zh-CN" altLang="en-US" sz="3200">
              <a:solidFill>
                <a:srgbClr val="003399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 sz="3600">
                <a:latin typeface="思源黑体 Heavy" panose="020B0A00000000000000" charset="-122"/>
                <a:ea typeface="思源黑体 Heavy" panose="020B0A00000000000000" charset="-122"/>
              </a:rPr>
              <a:t>无线POS终端</a:t>
            </a:r>
            <a:endParaRPr lang="zh-CN" altLang="en-US" sz="3600"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>
                <a:latin typeface="思源黑体 Medium" panose="020B0600000000000000" charset="-122"/>
                <a:ea typeface="思源黑体 Medium" panose="020B0600000000000000" charset="-122"/>
              </a:rPr>
              <a:t>经典设计，卓越性能</a:t>
            </a:r>
            <a:endParaRPr lang="zh-CN" altLang="en-US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362450" y="427990"/>
            <a:ext cx="366395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支持多种支付场景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3105" y="1393825"/>
            <a:ext cx="4008120" cy="20040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01720" y="3423285"/>
            <a:ext cx="521335" cy="297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餐厅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063230" y="3423285"/>
            <a:ext cx="510540" cy="2838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书店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700" y="1393190"/>
            <a:ext cx="3985895" cy="19932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693160" y="5778500"/>
            <a:ext cx="791210" cy="2838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酒吧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835" y="3745230"/>
            <a:ext cx="4061460" cy="20307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887335" y="5778500"/>
            <a:ext cx="862330" cy="2838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自助餐厅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335" y="3745230"/>
            <a:ext cx="3985260" cy="19932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" name="文本框 51"/>
          <p:cNvSpPr txBox="1"/>
          <p:nvPr/>
        </p:nvSpPr>
        <p:spPr>
          <a:xfrm>
            <a:off x="844550" y="1254760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处理器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⾼性能应⽤CPU+安全CPU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44550" y="2155825"/>
            <a:ext cx="2540000" cy="85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内置密码键盘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⽀持MK/SK密钥管理模式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⽀持RSA、AES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⽀持SM2-SM4算法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844550" y="3180715"/>
            <a:ext cx="2540000" cy="85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打印机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⾼速热敏打印机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打印纸宽：58mm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纸卷外径：40mm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844550" y="4064000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提⽰⾳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标配蜂鸣器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3711575" y="1254760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存储器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⼤容量存储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3711575" y="2155825"/>
            <a:ext cx="2540000" cy="85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磁卡阅读器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⽀持2/3磁道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符合ISO7811、ISO7812标准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⽀持双向刷卡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3711575" y="318071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扫码摄像头（选配）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⽀持屏幕扫码预览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识读1D&amp;2D码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3711575" y="4064000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电源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DC 5V,1A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6499225" y="1254760"/>
            <a:ext cx="222377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显⽰器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2.4英⼨电阻屏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⽀持电⼦签名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6499225" y="2155825"/>
            <a:ext cx="2540000" cy="85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IC卡读写器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1个，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符合ISO7816、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PBOC3.0标准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6499225" y="318071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通讯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  <a:sym typeface="+mn-ea"/>
              </a:rPr>
              <a:t>4G LTE（Cat.1）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  <a:sym typeface="+mn-ea"/>
              </a:rPr>
              <a:t>WIFI（选配）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  <a:sym typeface="+mn-ea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6499225" y="4064000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电池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内置⼤容量锂电池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9473565" y="1254760"/>
            <a:ext cx="2540000" cy="85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按键键盘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10个数字/字⺟键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5个功能键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1个开机键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9473565" y="215582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⾮接触卡读写器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⽀持ISO14443 A&amp;B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身份证识读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9473565" y="318071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SIM卡座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1个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Nano型SIM卡槽/eSIM（选配）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473565" y="4064000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外接接⼝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1个TypeC USB接口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⽤于充电、数据下载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44550" y="4837430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远程下载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⽀持NewTMS⽅式的远程下载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711575" y="4837430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语⾔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中⽂/英⽂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499225" y="4837430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⼯作环境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温度：0℃~50℃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相对湿度：10%~90% RH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473565" y="4837430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储藏环境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温度：-20℃~60℃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相对湿度：5%~95% RH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44550" y="5627370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尺⼨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163*79*58mm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711575" y="5627370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重量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235g（含电池）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499225" y="5627370"/>
            <a:ext cx="2540000" cy="1042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认证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UPTS3.0，PBOC L1&amp;L2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QPBOC L1&amp;L2，QUICS,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CTA，SRRC，3C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商⽤密码产品型号认证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767080" y="1040765"/>
            <a:ext cx="1005967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767080" y="342265"/>
            <a:ext cx="254000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技术指标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8305" y="3531870"/>
            <a:ext cx="3237865" cy="2702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655" y="3498215"/>
            <a:ext cx="3277235" cy="27362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05" y="495935"/>
            <a:ext cx="3315335" cy="27679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700" y="495300"/>
            <a:ext cx="3316605" cy="2768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705" y="495300"/>
            <a:ext cx="3388360" cy="577024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430020" y="5416550"/>
            <a:ext cx="1968500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思源黑体 Heavy" panose="020B0A00000000000000" charset="-122"/>
                <a:ea typeface="思源黑体 Heavy" panose="020B0A00000000000000" charset="-122"/>
              </a:rPr>
              <a:t>CPU</a:t>
            </a:r>
            <a:endParaRPr lang="zh-CN" altLang="en-US" sz="16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高性能应用CPU+安全CPU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126355" y="2385695"/>
            <a:ext cx="1968500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思源黑体 Heavy" panose="020B0A00000000000000" charset="-122"/>
                <a:ea typeface="思源黑体 Heavy" panose="020B0A00000000000000" charset="-122"/>
              </a:rPr>
              <a:t>高速热敏打印机</a:t>
            </a:r>
            <a:endParaRPr lang="zh-CN" altLang="en-US" sz="16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纸宽58mm，外径40mm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585835" y="5318760"/>
            <a:ext cx="1968500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思源黑体 Heavy" panose="020B0A00000000000000" charset="-122"/>
                <a:ea typeface="思源黑体 Heavy" panose="020B0A00000000000000" charset="-122"/>
              </a:rPr>
              <a:t>充电接口</a:t>
            </a:r>
            <a:endParaRPr lang="zh-CN" altLang="en-US" sz="16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Type-C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47310" y="5318760"/>
            <a:ext cx="1968500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2.4英寸彩屏</a:t>
            </a:r>
            <a:endParaRPr lang="zh-CN" altLang="en-US" sz="16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支持电子签名</a:t>
            </a:r>
            <a:endParaRPr lang="zh-CN" altLang="en-US" sz="120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677275" y="2385695"/>
            <a:ext cx="1968500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密码键盘</a:t>
            </a:r>
            <a:endParaRPr lang="zh-CN" altLang="en-US" sz="16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安全且受保护</a:t>
            </a:r>
            <a:endParaRPr lang="zh-CN" altLang="en-US" sz="120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684655" y="-304800"/>
            <a:ext cx="17107535" cy="74676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2492375" y="692785"/>
            <a:ext cx="7661910" cy="1143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强劲处理性能，收款快人一步</a:t>
            </a:r>
            <a:endParaRPr lang="zh-CN" altLang="en-US" sz="32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采用第二代Cat.1芯片，更智能化；行业领先的AP+SP架构，功能更强大</a:t>
            </a:r>
            <a:endParaRPr lang="zh-CN" altLang="en-US" sz="140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986155" y="313690"/>
            <a:ext cx="7439025" cy="1127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简易而不简单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一机解决所有支付烦恼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814060" y="605155"/>
            <a:ext cx="5681345" cy="545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集聚合扫码，银行卡支付，手机Pay，数字人民币，云喇叭，云打印，云MIS，身份证识读等功能于一身，一机全搞定，满足您的期望最大值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3" name="内容占位符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86790" y="1788795"/>
            <a:ext cx="10424795" cy="455041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155065" y="1965960"/>
            <a:ext cx="4998085" cy="1127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清晰打印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信息一目了然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55065" y="3164205"/>
            <a:ext cx="3560445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高速热敏打印机，能够清晰打印交易凭条，发票和车票等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22490" y="517525"/>
            <a:ext cx="4404995" cy="58223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300" y="509905"/>
            <a:ext cx="4404995" cy="58375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852920" y="2295525"/>
            <a:ext cx="5150485" cy="1127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2.4英寸大屏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扫码看得见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52920" y="3735070"/>
            <a:ext cx="4669155" cy="5149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2.4英寸大彩屏，扫码看得见，电子签名随心所欲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  <a:p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8655" y="517525"/>
            <a:ext cx="4404995" cy="58223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5065" y="2173605"/>
            <a:ext cx="4998085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Type-C USB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55065" y="3164205"/>
            <a:ext cx="3178175" cy="10515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一口御重口，万口要归一，正反随意可插，彻底摆脱插线的烦恼，与主流手机、平板、电脑均适配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16905355597788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677160" y="-173355"/>
            <a:ext cx="15613380" cy="72047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91565" y="2682240"/>
            <a:ext cx="6480810" cy="1493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200000"/>
              </a:lnSpc>
            </a:pPr>
            <a:r>
              <a:rPr lang="zh-CN" altLang="en-US" sz="3200">
                <a:solidFill>
                  <a:srgbClr val="FFFFFF"/>
                </a:solidFill>
                <a:latin typeface="思源黑体 Heavy" panose="020B0A00000000000000" charset="-122"/>
                <a:ea typeface="思源黑体 Heavy" panose="020B0A00000000000000" charset="-122"/>
              </a:rPr>
              <a:t>金融级别安全认证</a:t>
            </a:r>
            <a:endParaRPr lang="zh-CN" altLang="en-US" sz="3200">
              <a:solidFill>
                <a:srgbClr val="FFFFFF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400">
                <a:solidFill>
                  <a:srgbClr val="FFFFFF"/>
                </a:solidFill>
                <a:latin typeface="思源黑体 Heavy" panose="020B0A00000000000000" charset="-122"/>
                <a:ea typeface="思源黑体 Heavy" panose="020B0A00000000000000" charset="-122"/>
              </a:rPr>
              <a:t>银联安全认证，国密认证，硬件加密，付款放心，收款舒心</a:t>
            </a:r>
            <a:endParaRPr lang="zh-CN" altLang="en-US" sz="1400">
              <a:solidFill>
                <a:srgbClr val="FFFFFF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58030" y="4071620"/>
            <a:ext cx="3418840" cy="200469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265" y="1827530"/>
            <a:ext cx="3426460" cy="20091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380" y="4070985"/>
            <a:ext cx="3395345" cy="19913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030" y="1832610"/>
            <a:ext cx="3418840" cy="20046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925" y="1832610"/>
            <a:ext cx="3507740" cy="42348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96925" y="305435"/>
            <a:ext cx="9040495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支持多种支付方式，方便快捷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6925" y="1093470"/>
            <a:ext cx="791972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支持磁条卡、IC卡、非接卡、手机NFC、扫码交易等多元支付方式。一机多用，随意选择。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746625" y="1968500"/>
            <a:ext cx="1315085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非接卡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42485" y="4204335"/>
            <a:ext cx="152400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手机NFC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05510" y="1968500"/>
            <a:ext cx="144780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扫码交易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80095" y="1946275"/>
            <a:ext cx="1864995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IC卡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380095" y="4203700"/>
            <a:ext cx="1599565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磁条卡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991</Words>
  <Application>WPS 演示</Application>
  <PresentationFormat>宽屏</PresentationFormat>
  <Paragraphs>161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1" baseType="lpstr">
      <vt:lpstr>Arial</vt:lpstr>
      <vt:lpstr>宋体</vt:lpstr>
      <vt:lpstr>Wingdings</vt:lpstr>
      <vt:lpstr>思源黑体 Heavy</vt:lpstr>
      <vt:lpstr>思源黑体 Medium</vt:lpstr>
      <vt:lpstr>思源黑体 Light</vt:lpstr>
      <vt:lpstr>微软雅黑</vt:lpstr>
      <vt:lpstr>Calibri Light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B311</cp:lastModifiedBy>
  <cp:revision>27</cp:revision>
  <dcterms:created xsi:type="dcterms:W3CDTF">2015-05-05T08:02:00Z</dcterms:created>
  <dcterms:modified xsi:type="dcterms:W3CDTF">2023-09-14T06:18:37Z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2052-10.8.0.5715</vt:lpwstr>
  </property>
</Properties>
</file>