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2" r:id="rId10"/>
    <p:sldId id="264" r:id="rId11"/>
    <p:sldId id="270" r:id="rId12"/>
    <p:sldId id="266" r:id="rId13"/>
    <p:sldId id="26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96900-B456-437F-9475-64321498E6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5655751" y="1037431"/>
            <a:ext cx="2220686" cy="47831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Here to Add Picture</a:t>
            </a: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911295675132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6240" y="-159385"/>
            <a:ext cx="13990955" cy="7023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70125" y="2432685"/>
            <a:ext cx="4388485" cy="1371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MDP810</a:t>
            </a:r>
            <a:endParaRPr lang="zh-CN" altLang="en-US" sz="3200">
              <a:solidFill>
                <a:srgbClr val="003399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新云音箱--支付更动听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600">
                <a:latin typeface="思源黑体 Medium" panose="020B0600000000000000" charset="-122"/>
                <a:ea typeface="思源黑体 Medium" panose="020B0600000000000000" charset="-122"/>
              </a:rPr>
              <a:t>大音量 金额可见 即时播报</a:t>
            </a:r>
            <a:endParaRPr lang="zh-CN" altLang="en-US" sz="16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4910" y="3858260"/>
            <a:ext cx="4078605" cy="20408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535" y="3858260"/>
            <a:ext cx="4062095" cy="20313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45" y="1348105"/>
            <a:ext cx="4077970" cy="20389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87595" y="417195"/>
            <a:ext cx="280225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百搭支付场景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56000" y="3447415"/>
            <a:ext cx="74930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菜市场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16545" y="3447415"/>
            <a:ext cx="686435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便利店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56000" y="5919470"/>
            <a:ext cx="79121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快餐店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16545" y="5919470"/>
            <a:ext cx="86233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街边摊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535" y="1348105"/>
            <a:ext cx="4061460" cy="2031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801370" y="146240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处理器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32位高性能安全CPU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01370" y="252158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通讯⽅式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支持4G（LTE-CAT.1）通讯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WIFI通讯（选配）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01370" y="366204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内置可充电大容量锂电池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01370" y="487553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其他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标配码牌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支持底座、壁挂两种安装方式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668395" y="146240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存储器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大容量存储器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668395" y="252158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按键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音量+键，音量-键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电源键，功能键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668395" y="366204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电源适配器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可选，DC 5V/1.0A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668395" y="4875530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工作环境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工作温度:0°C~50C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储藏温度:-20°C~60°C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相对湿度:10%~95%无凝结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499225" y="1462405"/>
            <a:ext cx="222377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喇叭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4Ω/3W，声音清晰洪亮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499225" y="252158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数码显示屏（选配）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可显示6位金额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音量，电量，信号等信息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499225" y="366204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物理接口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1个Type C USB接口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1个SIM卡槽 /eSIM（选配）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499225" y="4875530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认证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CCC,无线电发射设备型号核准认证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电信设备入网许可证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中国银联物联网应用设备安全认证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86570" y="146240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音频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支持预置语音文件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支持TTS语音播报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386570" y="252158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指示灯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状态指示灯，电源指示灯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386570" y="366204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尺寸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142X101X103mm(含底座)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767080" y="1040765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767080" y="342265"/>
            <a:ext cx="25400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技术指标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7475" y="3444875"/>
            <a:ext cx="2948940" cy="24612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835" y="791845"/>
            <a:ext cx="2948940" cy="2461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420" y="3444875"/>
            <a:ext cx="2948940" cy="2461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420" y="791845"/>
            <a:ext cx="2948940" cy="24612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060" y="791845"/>
            <a:ext cx="3013075" cy="51314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84350" y="4860290"/>
            <a:ext cx="17894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32位高性能安全CPU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91405" y="2285365"/>
            <a:ext cx="221297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充电接口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TYPE-C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96910" y="4860290"/>
            <a:ext cx="17894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通讯方式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4G/WIFI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4578" y="4860290"/>
            <a:ext cx="22466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音量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≥110dB（距离10cm处）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96910" y="2285365"/>
            <a:ext cx="17894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一体式设计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使用更方便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6904404694900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47950" y="-162560"/>
            <a:ext cx="16265525" cy="70465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338580" y="578485"/>
            <a:ext cx="9514840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大音量覆盖整个店铺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大喇叭采用4Ω/3W规格，声音洪亮，再嘈杂的环境也能听清楚支持TTS，定制的专属播报语音，区别其他到账干扰声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524000" y="550545"/>
            <a:ext cx="343344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金额可见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98335" y="704850"/>
            <a:ext cx="366966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6位8段数码管显示屏，实时显示交易金额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542415"/>
            <a:ext cx="9144635" cy="45650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542415" y="2080895"/>
            <a:ext cx="4444365" cy="1261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即时播报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拒绝漏单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42415" y="3588385"/>
            <a:ext cx="3927475" cy="545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采用4G/WIFI通讯，播报更快更稳定实时播报，拒绝逃单，收款更放心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7875" y="56515"/>
            <a:ext cx="4443095" cy="62566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596380" y="2155825"/>
            <a:ext cx="5739130" cy="1261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长续航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全天无忧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96380" y="3728085"/>
            <a:ext cx="573913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内置大容量电池，超长续航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505" y="517525"/>
            <a:ext cx="4404995" cy="58223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490980" y="2544445"/>
            <a:ext cx="573913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一体化设计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0980" y="3530600"/>
            <a:ext cx="573913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全场景使用，摆放更方便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5965" y="514985"/>
            <a:ext cx="4404995" cy="59670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6904410781803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18410" y="-175895"/>
            <a:ext cx="15478760" cy="70719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80110" y="3537585"/>
            <a:ext cx="2419985" cy="529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 b="1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定制化版面和插纸，让您随意切换不同的插纸样式和版面图案</a:t>
            </a:r>
            <a:endParaRPr lang="zh-CN" altLang="en-US" sz="1200" b="1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6290" y="2488565"/>
            <a:ext cx="51504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打造您的独特风格！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312739" y="4045"/>
            <a:ext cx="3180174" cy="3180174"/>
            <a:chOff x="684358" y="2902022"/>
            <a:chExt cx="3364308" cy="3364307"/>
          </a:xfrm>
          <a:solidFill>
            <a:schemeClr val="bg1">
              <a:lumMod val="95000"/>
            </a:schemeClr>
          </a:solidFill>
        </p:grpSpPr>
        <p:sp>
          <p:nvSpPr>
            <p:cNvPr id="15" name="Freeform 6"/>
            <p:cNvSpPr/>
            <p:nvPr/>
          </p:nvSpPr>
          <p:spPr bwMode="auto">
            <a:xfrm>
              <a:off x="684358" y="2902022"/>
              <a:ext cx="392746" cy="39385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5 h 709"/>
                <a:gd name="T4" fmla="*/ 354 w 709"/>
                <a:gd name="T5" fmla="*/ 709 h 709"/>
                <a:gd name="T6" fmla="*/ 0 w 709"/>
                <a:gd name="T7" fmla="*/ 355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5"/>
                  </a:lnTo>
                  <a:lnTo>
                    <a:pt x="354" y="709"/>
                  </a:lnTo>
                  <a:lnTo>
                    <a:pt x="0" y="355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1427308" y="2902022"/>
              <a:ext cx="392746" cy="393856"/>
            </a:xfrm>
            <a:custGeom>
              <a:avLst/>
              <a:gdLst>
                <a:gd name="T0" fmla="*/ 355 w 709"/>
                <a:gd name="T1" fmla="*/ 0 h 709"/>
                <a:gd name="T2" fmla="*/ 709 w 709"/>
                <a:gd name="T3" fmla="*/ 355 h 709"/>
                <a:gd name="T4" fmla="*/ 355 w 709"/>
                <a:gd name="T5" fmla="*/ 709 h 709"/>
                <a:gd name="T6" fmla="*/ 0 w 709"/>
                <a:gd name="T7" fmla="*/ 355 h 709"/>
                <a:gd name="T8" fmla="*/ 355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5" y="0"/>
                  </a:moveTo>
                  <a:lnTo>
                    <a:pt x="709" y="355"/>
                  </a:lnTo>
                  <a:lnTo>
                    <a:pt x="355" y="709"/>
                  </a:lnTo>
                  <a:lnTo>
                    <a:pt x="0" y="355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2169149" y="2902022"/>
              <a:ext cx="394964" cy="393856"/>
            </a:xfrm>
            <a:custGeom>
              <a:avLst/>
              <a:gdLst>
                <a:gd name="T0" fmla="*/ 356 w 710"/>
                <a:gd name="T1" fmla="*/ 0 h 709"/>
                <a:gd name="T2" fmla="*/ 710 w 710"/>
                <a:gd name="T3" fmla="*/ 355 h 709"/>
                <a:gd name="T4" fmla="*/ 356 w 710"/>
                <a:gd name="T5" fmla="*/ 709 h 709"/>
                <a:gd name="T6" fmla="*/ 0 w 710"/>
                <a:gd name="T7" fmla="*/ 355 h 709"/>
                <a:gd name="T8" fmla="*/ 356 w 710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709">
                  <a:moveTo>
                    <a:pt x="356" y="0"/>
                  </a:moveTo>
                  <a:lnTo>
                    <a:pt x="710" y="355"/>
                  </a:lnTo>
                  <a:lnTo>
                    <a:pt x="356" y="709"/>
                  </a:lnTo>
                  <a:lnTo>
                    <a:pt x="0" y="355"/>
                  </a:lnTo>
                  <a:lnTo>
                    <a:pt x="3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2911860" y="2902022"/>
              <a:ext cx="393856" cy="39385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5 h 709"/>
                <a:gd name="T4" fmla="*/ 354 w 709"/>
                <a:gd name="T5" fmla="*/ 709 h 709"/>
                <a:gd name="T6" fmla="*/ 0 w 709"/>
                <a:gd name="T7" fmla="*/ 355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5"/>
                  </a:lnTo>
                  <a:lnTo>
                    <a:pt x="354" y="709"/>
                  </a:lnTo>
                  <a:lnTo>
                    <a:pt x="0" y="355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0"/>
            <p:cNvSpPr/>
            <p:nvPr/>
          </p:nvSpPr>
          <p:spPr bwMode="auto">
            <a:xfrm>
              <a:off x="3654810" y="2902022"/>
              <a:ext cx="393856" cy="39385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5 h 709"/>
                <a:gd name="T4" fmla="*/ 354 w 709"/>
                <a:gd name="T5" fmla="*/ 709 h 709"/>
                <a:gd name="T6" fmla="*/ 0 w 709"/>
                <a:gd name="T7" fmla="*/ 355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5"/>
                  </a:lnTo>
                  <a:lnTo>
                    <a:pt x="354" y="709"/>
                  </a:lnTo>
                  <a:lnTo>
                    <a:pt x="0" y="355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684358" y="3644972"/>
              <a:ext cx="392746" cy="39385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5 h 709"/>
                <a:gd name="T4" fmla="*/ 354 w 709"/>
                <a:gd name="T5" fmla="*/ 709 h 709"/>
                <a:gd name="T6" fmla="*/ 0 w 709"/>
                <a:gd name="T7" fmla="*/ 355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5"/>
                  </a:lnTo>
                  <a:lnTo>
                    <a:pt x="354" y="709"/>
                  </a:lnTo>
                  <a:lnTo>
                    <a:pt x="0" y="355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 12"/>
            <p:cNvSpPr/>
            <p:nvPr/>
          </p:nvSpPr>
          <p:spPr bwMode="auto">
            <a:xfrm>
              <a:off x="1427308" y="3644972"/>
              <a:ext cx="392746" cy="393856"/>
            </a:xfrm>
            <a:custGeom>
              <a:avLst/>
              <a:gdLst>
                <a:gd name="T0" fmla="*/ 355 w 709"/>
                <a:gd name="T1" fmla="*/ 0 h 709"/>
                <a:gd name="T2" fmla="*/ 709 w 709"/>
                <a:gd name="T3" fmla="*/ 355 h 709"/>
                <a:gd name="T4" fmla="*/ 355 w 709"/>
                <a:gd name="T5" fmla="*/ 709 h 709"/>
                <a:gd name="T6" fmla="*/ 0 w 709"/>
                <a:gd name="T7" fmla="*/ 355 h 709"/>
                <a:gd name="T8" fmla="*/ 355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5" y="0"/>
                  </a:moveTo>
                  <a:lnTo>
                    <a:pt x="709" y="355"/>
                  </a:lnTo>
                  <a:lnTo>
                    <a:pt x="355" y="709"/>
                  </a:lnTo>
                  <a:lnTo>
                    <a:pt x="0" y="355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3"/>
            <p:cNvSpPr/>
            <p:nvPr/>
          </p:nvSpPr>
          <p:spPr bwMode="auto">
            <a:xfrm>
              <a:off x="2169149" y="3644972"/>
              <a:ext cx="394964" cy="393856"/>
            </a:xfrm>
            <a:custGeom>
              <a:avLst/>
              <a:gdLst>
                <a:gd name="T0" fmla="*/ 356 w 710"/>
                <a:gd name="T1" fmla="*/ 0 h 709"/>
                <a:gd name="T2" fmla="*/ 710 w 710"/>
                <a:gd name="T3" fmla="*/ 355 h 709"/>
                <a:gd name="T4" fmla="*/ 356 w 710"/>
                <a:gd name="T5" fmla="*/ 709 h 709"/>
                <a:gd name="T6" fmla="*/ 0 w 710"/>
                <a:gd name="T7" fmla="*/ 355 h 709"/>
                <a:gd name="T8" fmla="*/ 356 w 710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709">
                  <a:moveTo>
                    <a:pt x="356" y="0"/>
                  </a:moveTo>
                  <a:lnTo>
                    <a:pt x="710" y="355"/>
                  </a:lnTo>
                  <a:lnTo>
                    <a:pt x="356" y="709"/>
                  </a:lnTo>
                  <a:lnTo>
                    <a:pt x="0" y="355"/>
                  </a:lnTo>
                  <a:lnTo>
                    <a:pt x="3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4"/>
            <p:cNvSpPr/>
            <p:nvPr/>
          </p:nvSpPr>
          <p:spPr bwMode="auto">
            <a:xfrm>
              <a:off x="2911860" y="3644972"/>
              <a:ext cx="393856" cy="39385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5 h 709"/>
                <a:gd name="T4" fmla="*/ 354 w 709"/>
                <a:gd name="T5" fmla="*/ 709 h 709"/>
                <a:gd name="T6" fmla="*/ 0 w 709"/>
                <a:gd name="T7" fmla="*/ 355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5"/>
                  </a:lnTo>
                  <a:lnTo>
                    <a:pt x="354" y="709"/>
                  </a:lnTo>
                  <a:lnTo>
                    <a:pt x="0" y="355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5"/>
            <p:cNvSpPr/>
            <p:nvPr/>
          </p:nvSpPr>
          <p:spPr bwMode="auto">
            <a:xfrm>
              <a:off x="3654810" y="3644972"/>
              <a:ext cx="393856" cy="39385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5 h 709"/>
                <a:gd name="T4" fmla="*/ 354 w 709"/>
                <a:gd name="T5" fmla="*/ 709 h 709"/>
                <a:gd name="T6" fmla="*/ 0 w 709"/>
                <a:gd name="T7" fmla="*/ 355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5"/>
                  </a:lnTo>
                  <a:lnTo>
                    <a:pt x="354" y="709"/>
                  </a:lnTo>
                  <a:lnTo>
                    <a:pt x="0" y="355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 16"/>
            <p:cNvSpPr/>
            <p:nvPr/>
          </p:nvSpPr>
          <p:spPr bwMode="auto">
            <a:xfrm>
              <a:off x="684358" y="4386574"/>
              <a:ext cx="392746" cy="394964"/>
            </a:xfrm>
            <a:custGeom>
              <a:avLst/>
              <a:gdLst>
                <a:gd name="T0" fmla="*/ 354 w 709"/>
                <a:gd name="T1" fmla="*/ 0 h 710"/>
                <a:gd name="T2" fmla="*/ 709 w 709"/>
                <a:gd name="T3" fmla="*/ 354 h 710"/>
                <a:gd name="T4" fmla="*/ 354 w 709"/>
                <a:gd name="T5" fmla="*/ 710 h 710"/>
                <a:gd name="T6" fmla="*/ 0 w 709"/>
                <a:gd name="T7" fmla="*/ 354 h 710"/>
                <a:gd name="T8" fmla="*/ 354 w 709"/>
                <a:gd name="T9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10">
                  <a:moveTo>
                    <a:pt x="354" y="0"/>
                  </a:moveTo>
                  <a:lnTo>
                    <a:pt x="709" y="354"/>
                  </a:lnTo>
                  <a:lnTo>
                    <a:pt x="354" y="710"/>
                  </a:lnTo>
                  <a:lnTo>
                    <a:pt x="0" y="354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 17"/>
            <p:cNvSpPr/>
            <p:nvPr/>
          </p:nvSpPr>
          <p:spPr bwMode="auto">
            <a:xfrm>
              <a:off x="1427308" y="4386574"/>
              <a:ext cx="392746" cy="394964"/>
            </a:xfrm>
            <a:custGeom>
              <a:avLst/>
              <a:gdLst>
                <a:gd name="T0" fmla="*/ 355 w 709"/>
                <a:gd name="T1" fmla="*/ 0 h 710"/>
                <a:gd name="T2" fmla="*/ 709 w 709"/>
                <a:gd name="T3" fmla="*/ 354 h 710"/>
                <a:gd name="T4" fmla="*/ 355 w 709"/>
                <a:gd name="T5" fmla="*/ 710 h 710"/>
                <a:gd name="T6" fmla="*/ 0 w 709"/>
                <a:gd name="T7" fmla="*/ 354 h 710"/>
                <a:gd name="T8" fmla="*/ 355 w 709"/>
                <a:gd name="T9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10">
                  <a:moveTo>
                    <a:pt x="355" y="0"/>
                  </a:moveTo>
                  <a:lnTo>
                    <a:pt x="709" y="354"/>
                  </a:lnTo>
                  <a:lnTo>
                    <a:pt x="355" y="710"/>
                  </a:lnTo>
                  <a:lnTo>
                    <a:pt x="0" y="354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 18"/>
            <p:cNvSpPr/>
            <p:nvPr/>
          </p:nvSpPr>
          <p:spPr bwMode="auto">
            <a:xfrm>
              <a:off x="2169149" y="4386574"/>
              <a:ext cx="394964" cy="394964"/>
            </a:xfrm>
            <a:custGeom>
              <a:avLst/>
              <a:gdLst>
                <a:gd name="T0" fmla="*/ 356 w 710"/>
                <a:gd name="T1" fmla="*/ 0 h 710"/>
                <a:gd name="T2" fmla="*/ 710 w 710"/>
                <a:gd name="T3" fmla="*/ 354 h 710"/>
                <a:gd name="T4" fmla="*/ 356 w 710"/>
                <a:gd name="T5" fmla="*/ 710 h 710"/>
                <a:gd name="T6" fmla="*/ 0 w 710"/>
                <a:gd name="T7" fmla="*/ 354 h 710"/>
                <a:gd name="T8" fmla="*/ 356 w 710"/>
                <a:gd name="T9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710">
                  <a:moveTo>
                    <a:pt x="356" y="0"/>
                  </a:moveTo>
                  <a:lnTo>
                    <a:pt x="710" y="354"/>
                  </a:lnTo>
                  <a:lnTo>
                    <a:pt x="356" y="710"/>
                  </a:lnTo>
                  <a:lnTo>
                    <a:pt x="0" y="354"/>
                  </a:lnTo>
                  <a:lnTo>
                    <a:pt x="3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"/>
            <p:cNvSpPr/>
            <p:nvPr/>
          </p:nvSpPr>
          <p:spPr bwMode="auto">
            <a:xfrm>
              <a:off x="2911860" y="4386574"/>
              <a:ext cx="393856" cy="394964"/>
            </a:xfrm>
            <a:custGeom>
              <a:avLst/>
              <a:gdLst>
                <a:gd name="T0" fmla="*/ 354 w 709"/>
                <a:gd name="T1" fmla="*/ 0 h 710"/>
                <a:gd name="T2" fmla="*/ 709 w 709"/>
                <a:gd name="T3" fmla="*/ 354 h 710"/>
                <a:gd name="T4" fmla="*/ 354 w 709"/>
                <a:gd name="T5" fmla="*/ 710 h 710"/>
                <a:gd name="T6" fmla="*/ 0 w 709"/>
                <a:gd name="T7" fmla="*/ 354 h 710"/>
                <a:gd name="T8" fmla="*/ 354 w 709"/>
                <a:gd name="T9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10">
                  <a:moveTo>
                    <a:pt x="354" y="0"/>
                  </a:moveTo>
                  <a:lnTo>
                    <a:pt x="709" y="354"/>
                  </a:lnTo>
                  <a:lnTo>
                    <a:pt x="354" y="710"/>
                  </a:lnTo>
                  <a:lnTo>
                    <a:pt x="0" y="354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20"/>
            <p:cNvSpPr/>
            <p:nvPr/>
          </p:nvSpPr>
          <p:spPr bwMode="auto">
            <a:xfrm>
              <a:off x="3654810" y="4386574"/>
              <a:ext cx="393856" cy="394964"/>
            </a:xfrm>
            <a:custGeom>
              <a:avLst/>
              <a:gdLst>
                <a:gd name="T0" fmla="*/ 354 w 709"/>
                <a:gd name="T1" fmla="*/ 0 h 710"/>
                <a:gd name="T2" fmla="*/ 709 w 709"/>
                <a:gd name="T3" fmla="*/ 354 h 710"/>
                <a:gd name="T4" fmla="*/ 354 w 709"/>
                <a:gd name="T5" fmla="*/ 710 h 710"/>
                <a:gd name="T6" fmla="*/ 0 w 709"/>
                <a:gd name="T7" fmla="*/ 354 h 710"/>
                <a:gd name="T8" fmla="*/ 354 w 709"/>
                <a:gd name="T9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10">
                  <a:moveTo>
                    <a:pt x="354" y="0"/>
                  </a:moveTo>
                  <a:lnTo>
                    <a:pt x="709" y="354"/>
                  </a:lnTo>
                  <a:lnTo>
                    <a:pt x="354" y="710"/>
                  </a:lnTo>
                  <a:lnTo>
                    <a:pt x="0" y="354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21"/>
            <p:cNvSpPr/>
            <p:nvPr/>
          </p:nvSpPr>
          <p:spPr bwMode="auto">
            <a:xfrm>
              <a:off x="684358" y="5130633"/>
              <a:ext cx="392746" cy="39274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4 h 709"/>
                <a:gd name="T4" fmla="*/ 354 w 709"/>
                <a:gd name="T5" fmla="*/ 709 h 709"/>
                <a:gd name="T6" fmla="*/ 0 w 709"/>
                <a:gd name="T7" fmla="*/ 354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4"/>
                  </a:lnTo>
                  <a:lnTo>
                    <a:pt x="354" y="709"/>
                  </a:lnTo>
                  <a:lnTo>
                    <a:pt x="0" y="354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22"/>
            <p:cNvSpPr/>
            <p:nvPr/>
          </p:nvSpPr>
          <p:spPr bwMode="auto">
            <a:xfrm>
              <a:off x="1427308" y="5130633"/>
              <a:ext cx="392746" cy="392746"/>
            </a:xfrm>
            <a:custGeom>
              <a:avLst/>
              <a:gdLst>
                <a:gd name="T0" fmla="*/ 355 w 709"/>
                <a:gd name="T1" fmla="*/ 0 h 709"/>
                <a:gd name="T2" fmla="*/ 709 w 709"/>
                <a:gd name="T3" fmla="*/ 354 h 709"/>
                <a:gd name="T4" fmla="*/ 355 w 709"/>
                <a:gd name="T5" fmla="*/ 709 h 709"/>
                <a:gd name="T6" fmla="*/ 0 w 709"/>
                <a:gd name="T7" fmla="*/ 354 h 709"/>
                <a:gd name="T8" fmla="*/ 355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5" y="0"/>
                  </a:moveTo>
                  <a:lnTo>
                    <a:pt x="709" y="354"/>
                  </a:lnTo>
                  <a:lnTo>
                    <a:pt x="355" y="709"/>
                  </a:lnTo>
                  <a:lnTo>
                    <a:pt x="0" y="354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23"/>
            <p:cNvSpPr/>
            <p:nvPr/>
          </p:nvSpPr>
          <p:spPr bwMode="auto">
            <a:xfrm>
              <a:off x="2169149" y="5130633"/>
              <a:ext cx="394964" cy="392746"/>
            </a:xfrm>
            <a:custGeom>
              <a:avLst/>
              <a:gdLst>
                <a:gd name="T0" fmla="*/ 356 w 710"/>
                <a:gd name="T1" fmla="*/ 0 h 709"/>
                <a:gd name="T2" fmla="*/ 710 w 710"/>
                <a:gd name="T3" fmla="*/ 354 h 709"/>
                <a:gd name="T4" fmla="*/ 356 w 710"/>
                <a:gd name="T5" fmla="*/ 709 h 709"/>
                <a:gd name="T6" fmla="*/ 0 w 710"/>
                <a:gd name="T7" fmla="*/ 354 h 709"/>
                <a:gd name="T8" fmla="*/ 356 w 710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709">
                  <a:moveTo>
                    <a:pt x="356" y="0"/>
                  </a:moveTo>
                  <a:lnTo>
                    <a:pt x="710" y="354"/>
                  </a:lnTo>
                  <a:lnTo>
                    <a:pt x="356" y="709"/>
                  </a:lnTo>
                  <a:lnTo>
                    <a:pt x="0" y="354"/>
                  </a:lnTo>
                  <a:lnTo>
                    <a:pt x="3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24"/>
            <p:cNvSpPr/>
            <p:nvPr/>
          </p:nvSpPr>
          <p:spPr bwMode="auto">
            <a:xfrm>
              <a:off x="2911860" y="5130633"/>
              <a:ext cx="393856" cy="39274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4 h 709"/>
                <a:gd name="T4" fmla="*/ 354 w 709"/>
                <a:gd name="T5" fmla="*/ 709 h 709"/>
                <a:gd name="T6" fmla="*/ 0 w 709"/>
                <a:gd name="T7" fmla="*/ 354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4"/>
                  </a:lnTo>
                  <a:lnTo>
                    <a:pt x="354" y="709"/>
                  </a:lnTo>
                  <a:lnTo>
                    <a:pt x="0" y="354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25"/>
            <p:cNvSpPr/>
            <p:nvPr/>
          </p:nvSpPr>
          <p:spPr bwMode="auto">
            <a:xfrm>
              <a:off x="3654810" y="5130633"/>
              <a:ext cx="393856" cy="39274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4 h 709"/>
                <a:gd name="T4" fmla="*/ 354 w 709"/>
                <a:gd name="T5" fmla="*/ 709 h 709"/>
                <a:gd name="T6" fmla="*/ 0 w 709"/>
                <a:gd name="T7" fmla="*/ 354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4"/>
                  </a:lnTo>
                  <a:lnTo>
                    <a:pt x="354" y="709"/>
                  </a:lnTo>
                  <a:lnTo>
                    <a:pt x="0" y="354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26"/>
            <p:cNvSpPr/>
            <p:nvPr/>
          </p:nvSpPr>
          <p:spPr bwMode="auto">
            <a:xfrm>
              <a:off x="684358" y="5873583"/>
              <a:ext cx="392746" cy="39274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5 h 709"/>
                <a:gd name="T4" fmla="*/ 354 w 709"/>
                <a:gd name="T5" fmla="*/ 709 h 709"/>
                <a:gd name="T6" fmla="*/ 0 w 709"/>
                <a:gd name="T7" fmla="*/ 355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5"/>
                  </a:lnTo>
                  <a:lnTo>
                    <a:pt x="354" y="709"/>
                  </a:lnTo>
                  <a:lnTo>
                    <a:pt x="0" y="355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27"/>
            <p:cNvSpPr/>
            <p:nvPr/>
          </p:nvSpPr>
          <p:spPr bwMode="auto">
            <a:xfrm>
              <a:off x="1427308" y="5873583"/>
              <a:ext cx="392746" cy="392746"/>
            </a:xfrm>
            <a:custGeom>
              <a:avLst/>
              <a:gdLst>
                <a:gd name="T0" fmla="*/ 355 w 709"/>
                <a:gd name="T1" fmla="*/ 0 h 709"/>
                <a:gd name="T2" fmla="*/ 709 w 709"/>
                <a:gd name="T3" fmla="*/ 355 h 709"/>
                <a:gd name="T4" fmla="*/ 355 w 709"/>
                <a:gd name="T5" fmla="*/ 709 h 709"/>
                <a:gd name="T6" fmla="*/ 0 w 709"/>
                <a:gd name="T7" fmla="*/ 355 h 709"/>
                <a:gd name="T8" fmla="*/ 355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5" y="0"/>
                  </a:moveTo>
                  <a:lnTo>
                    <a:pt x="709" y="355"/>
                  </a:lnTo>
                  <a:lnTo>
                    <a:pt x="355" y="709"/>
                  </a:lnTo>
                  <a:lnTo>
                    <a:pt x="0" y="355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28"/>
            <p:cNvSpPr/>
            <p:nvPr/>
          </p:nvSpPr>
          <p:spPr bwMode="auto">
            <a:xfrm>
              <a:off x="2169149" y="5873583"/>
              <a:ext cx="394964" cy="392746"/>
            </a:xfrm>
            <a:custGeom>
              <a:avLst/>
              <a:gdLst>
                <a:gd name="T0" fmla="*/ 356 w 710"/>
                <a:gd name="T1" fmla="*/ 0 h 709"/>
                <a:gd name="T2" fmla="*/ 710 w 710"/>
                <a:gd name="T3" fmla="*/ 355 h 709"/>
                <a:gd name="T4" fmla="*/ 356 w 710"/>
                <a:gd name="T5" fmla="*/ 709 h 709"/>
                <a:gd name="T6" fmla="*/ 0 w 710"/>
                <a:gd name="T7" fmla="*/ 355 h 709"/>
                <a:gd name="T8" fmla="*/ 356 w 710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709">
                  <a:moveTo>
                    <a:pt x="356" y="0"/>
                  </a:moveTo>
                  <a:lnTo>
                    <a:pt x="710" y="355"/>
                  </a:lnTo>
                  <a:lnTo>
                    <a:pt x="356" y="709"/>
                  </a:lnTo>
                  <a:lnTo>
                    <a:pt x="0" y="355"/>
                  </a:lnTo>
                  <a:lnTo>
                    <a:pt x="3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29"/>
            <p:cNvSpPr/>
            <p:nvPr/>
          </p:nvSpPr>
          <p:spPr bwMode="auto">
            <a:xfrm>
              <a:off x="2911860" y="5873583"/>
              <a:ext cx="393856" cy="39274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5 h 709"/>
                <a:gd name="T4" fmla="*/ 354 w 709"/>
                <a:gd name="T5" fmla="*/ 709 h 709"/>
                <a:gd name="T6" fmla="*/ 0 w 709"/>
                <a:gd name="T7" fmla="*/ 355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5"/>
                  </a:lnTo>
                  <a:lnTo>
                    <a:pt x="354" y="709"/>
                  </a:lnTo>
                  <a:lnTo>
                    <a:pt x="0" y="355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30"/>
            <p:cNvSpPr/>
            <p:nvPr/>
          </p:nvSpPr>
          <p:spPr bwMode="auto">
            <a:xfrm>
              <a:off x="3654810" y="5873583"/>
              <a:ext cx="393856" cy="392746"/>
            </a:xfrm>
            <a:custGeom>
              <a:avLst/>
              <a:gdLst>
                <a:gd name="T0" fmla="*/ 354 w 709"/>
                <a:gd name="T1" fmla="*/ 0 h 709"/>
                <a:gd name="T2" fmla="*/ 709 w 709"/>
                <a:gd name="T3" fmla="*/ 355 h 709"/>
                <a:gd name="T4" fmla="*/ 354 w 709"/>
                <a:gd name="T5" fmla="*/ 709 h 709"/>
                <a:gd name="T6" fmla="*/ 0 w 709"/>
                <a:gd name="T7" fmla="*/ 355 h 709"/>
                <a:gd name="T8" fmla="*/ 354 w 709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709">
                  <a:moveTo>
                    <a:pt x="354" y="0"/>
                  </a:moveTo>
                  <a:lnTo>
                    <a:pt x="709" y="355"/>
                  </a:lnTo>
                  <a:lnTo>
                    <a:pt x="354" y="709"/>
                  </a:lnTo>
                  <a:lnTo>
                    <a:pt x="0" y="355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flipH="1">
            <a:off x="0" y="1857375"/>
            <a:ext cx="9923780" cy="3289300"/>
          </a:xfrm>
          <a:prstGeom prst="rect">
            <a:avLst/>
          </a:prstGeom>
          <a:solidFill>
            <a:srgbClr val="1C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4050" y="2482215"/>
            <a:ext cx="5252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z="32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  <a:sym typeface="inpin heiti" panose="00000500000000000000" pitchFamily="2" charset="-122"/>
              </a:rPr>
              <a:t>MDP810 招财猫版云音箱</a:t>
            </a:r>
            <a:endParaRPr sz="3200" dirty="0">
              <a:solidFill>
                <a:schemeClr val="bg1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  <a:sym typeface="inpin heiti" panose="00000500000000000000" pitchFamily="2" charset="-122"/>
            </a:endParaRPr>
          </a:p>
        </p:txBody>
      </p:sp>
      <p:sp>
        <p:nvSpPr>
          <p:cNvPr id="55" name="object 5"/>
          <p:cNvSpPr txBox="1">
            <a:spLocks noGrp="1"/>
          </p:cNvSpPr>
          <p:nvPr>
            <p:ph type="title"/>
          </p:nvPr>
        </p:nvSpPr>
        <p:spPr>
          <a:xfrm>
            <a:off x="815441" y="592708"/>
            <a:ext cx="201993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00" dirty="0">
                <a:solidFill>
                  <a:srgbClr val="1C5EB8"/>
                </a:solidFill>
                <a:latin typeface="Microsoft JhengHei" panose="020B0604030504040204" charset="-120"/>
                <a:cs typeface="Microsoft JhengHei" panose="020B0604030504040204" charset="-120"/>
              </a:rPr>
              <a:t>M</a:t>
            </a:r>
            <a:r>
              <a:rPr sz="4000" b="1" spc="-204" dirty="0">
                <a:solidFill>
                  <a:srgbClr val="1C5EB8"/>
                </a:solidFill>
                <a:latin typeface="Microsoft JhengHei" panose="020B0604030504040204" charset="-120"/>
                <a:cs typeface="Microsoft JhengHei" panose="020B0604030504040204" charset="-120"/>
              </a:rPr>
              <a:t>DP</a:t>
            </a:r>
            <a:r>
              <a:rPr sz="4000" b="1" spc="-200" dirty="0">
                <a:solidFill>
                  <a:srgbClr val="1C5EB8"/>
                </a:solidFill>
                <a:latin typeface="Microsoft JhengHei" panose="020B0604030504040204" charset="-120"/>
                <a:cs typeface="Microsoft JhengHei" panose="020B0604030504040204" charset="-120"/>
              </a:rPr>
              <a:t>81</a:t>
            </a:r>
            <a:r>
              <a:rPr sz="4000" b="1" spc="-5" dirty="0">
                <a:solidFill>
                  <a:srgbClr val="1C5EB8"/>
                </a:solidFill>
                <a:latin typeface="Microsoft JhengHei" panose="020B0604030504040204" charset="-120"/>
                <a:cs typeface="Microsoft JhengHei" panose="020B0604030504040204" charset="-120"/>
              </a:rPr>
              <a:t>0</a:t>
            </a:r>
            <a:endParaRPr sz="4000" b="1" spc="-5" dirty="0">
              <a:solidFill>
                <a:srgbClr val="1C5EB8"/>
              </a:solidFill>
              <a:latin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56" name="object 6"/>
          <p:cNvSpPr txBox="1"/>
          <p:nvPr/>
        </p:nvSpPr>
        <p:spPr>
          <a:xfrm>
            <a:off x="2932303" y="592581"/>
            <a:ext cx="1173480" cy="59309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600" spc="10" dirty="0">
                <a:solidFill>
                  <a:srgbClr val="1C5EB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新云音</a:t>
            </a:r>
            <a:r>
              <a:rPr sz="1600" dirty="0">
                <a:solidFill>
                  <a:srgbClr val="1C5EB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箱 </a:t>
            </a:r>
            <a:r>
              <a:rPr sz="1600" spc="5" dirty="0">
                <a:solidFill>
                  <a:srgbClr val="1C5EB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endParaRPr sz="1600" spc="5" dirty="0">
              <a:solidFill>
                <a:srgbClr val="1C5EB8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600" spc="10" dirty="0">
                <a:solidFill>
                  <a:srgbClr val="1C5EB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支付更动</a:t>
            </a:r>
            <a:r>
              <a:rPr sz="1600" dirty="0">
                <a:solidFill>
                  <a:srgbClr val="1C5EB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听</a:t>
            </a:r>
            <a:endParaRPr sz="1600" dirty="0">
              <a:solidFill>
                <a:srgbClr val="1C5EB8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59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71" y="7129494"/>
            <a:ext cx="3021182" cy="812065"/>
          </a:xfrm>
          <a:prstGeom prst="rect">
            <a:avLst/>
          </a:prstGeom>
        </p:spPr>
      </p:pic>
      <p:pic>
        <p:nvPicPr>
          <p:cNvPr id="63" name="图片 62" descr="untitled.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820" y="1078230"/>
            <a:ext cx="3412490" cy="5015865"/>
          </a:xfrm>
          <a:prstGeom prst="rect">
            <a:avLst/>
          </a:prstGeom>
          <a:effectLst>
            <a:outerShdw blurRad="101600" dist="203200" dir="15000000" sy="23000" kx="-1200000" algn="bl" rotWithShape="0">
              <a:prstClr val="black">
                <a:alpha val="12000"/>
              </a:prstClr>
            </a:outerShdw>
          </a:effectLst>
        </p:spPr>
      </p:pic>
      <p:sp>
        <p:nvSpPr>
          <p:cNvPr id="64" name="文本框 63"/>
          <p:cNvSpPr txBox="1"/>
          <p:nvPr/>
        </p:nvSpPr>
        <p:spPr>
          <a:xfrm>
            <a:off x="1173480" y="3406140"/>
            <a:ext cx="25019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 (正文)" charset="0"/>
                <a:ea typeface="微软雅黑 (正文)" charset="0"/>
              </a:rPr>
              <a:t>喜庆笑脸 喜迎来客</a:t>
            </a:r>
            <a:endParaRPr lang="zh-CN" altLang="en-US">
              <a:solidFill>
                <a:schemeClr val="bg1"/>
              </a:solidFill>
              <a:latin typeface="微软雅黑 (正文)" charset="0"/>
              <a:ea typeface="微软雅黑 (正文)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 (正文)" charset="0"/>
                <a:ea typeface="微软雅黑 (正文)" charset="0"/>
              </a:rPr>
              <a:t>招财进宝、生意兴隆、</a:t>
            </a:r>
            <a:endParaRPr lang="zh-CN" altLang="en-US">
              <a:solidFill>
                <a:schemeClr val="bg1"/>
              </a:solidFill>
              <a:latin typeface="微软雅黑 (正文)" charset="0"/>
              <a:ea typeface="微软雅黑 (正文)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 (正文)" charset="0"/>
                <a:ea typeface="微软雅黑 (正文)" charset="0"/>
              </a:rPr>
              <a:t>福气满满、财源滚滚</a:t>
            </a:r>
            <a:endParaRPr lang="zh-CN" altLang="en-US">
              <a:solidFill>
                <a:schemeClr val="bg1"/>
              </a:solidFill>
              <a:latin typeface="微软雅黑 (正文)" charset="0"/>
              <a:ea typeface="微软雅黑 (正文)" charset="0"/>
            </a:endParaRPr>
          </a:p>
        </p:txBody>
      </p:sp>
      <p:sp>
        <p:nvSpPr>
          <p:cNvPr id="65" name="椭圆形标注 64"/>
          <p:cNvSpPr/>
          <p:nvPr/>
        </p:nvSpPr>
        <p:spPr>
          <a:xfrm rot="1140000">
            <a:off x="9172575" y="540385"/>
            <a:ext cx="2156460" cy="1718310"/>
          </a:xfrm>
          <a:prstGeom prst="wedgeEllipse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 rot="1380000">
            <a:off x="9304655" y="942340"/>
            <a:ext cx="17322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微软雅黑 (正文)" charset="0"/>
                <a:ea typeface="微软雅黑 (正文)" charset="0"/>
              </a:rPr>
              <a:t>“声音一响，黄金万两”</a:t>
            </a:r>
            <a:endParaRPr lang="zh-CN" altLang="en-US" sz="2400">
              <a:solidFill>
                <a:schemeClr val="bg1"/>
              </a:solidFill>
              <a:latin typeface="微软雅黑 (正文)" charset="0"/>
              <a:ea typeface="微软雅黑 (正文)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WPS 演示</Application>
  <PresentationFormat>宽屏</PresentationFormat>
  <Paragraphs>124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宋体</vt:lpstr>
      <vt:lpstr>Wingdings</vt:lpstr>
      <vt:lpstr>思源黑体 Heavy</vt:lpstr>
      <vt:lpstr>思源黑体 Medium</vt:lpstr>
      <vt:lpstr>思源黑体 Light</vt:lpstr>
      <vt:lpstr>Calibri Light</vt:lpstr>
      <vt:lpstr>Calibri</vt:lpstr>
      <vt:lpstr>微软雅黑</vt:lpstr>
      <vt:lpstr>inpin heiti</vt:lpstr>
      <vt:lpstr>思源宋体 CN</vt:lpstr>
      <vt:lpstr>Microsoft JhengHei</vt:lpstr>
      <vt:lpstr>思源黑体 CN Normal</vt:lpstr>
      <vt:lpstr>黑体</vt:lpstr>
      <vt:lpstr>Arial Unicode MS</vt:lpstr>
      <vt:lpstr>微软雅黑 (正文)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MDP810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40</cp:revision>
  <dcterms:created xsi:type="dcterms:W3CDTF">2015-05-05T08:02:00Z</dcterms:created>
  <dcterms:modified xsi:type="dcterms:W3CDTF">2023-09-15T03:13:49Z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